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76" r:id="rId5"/>
    <p:sldId id="259" r:id="rId6"/>
    <p:sldId id="260" r:id="rId7"/>
    <p:sldId id="265" r:id="rId8"/>
    <p:sldId id="264" r:id="rId9"/>
    <p:sldId id="262" r:id="rId10"/>
    <p:sldId id="261" r:id="rId11"/>
    <p:sldId id="263" r:id="rId12"/>
    <p:sldId id="277" r:id="rId13"/>
    <p:sldId id="267" r:id="rId14"/>
    <p:sldId id="266" r:id="rId15"/>
    <p:sldId id="270" r:id="rId16"/>
    <p:sldId id="273" r:id="rId17"/>
    <p:sldId id="268" r:id="rId18"/>
    <p:sldId id="274" r:id="rId19"/>
    <p:sldId id="279" r:id="rId20"/>
    <p:sldId id="280" r:id="rId21"/>
    <p:sldId id="285" r:id="rId22"/>
    <p:sldId id="283" r:id="rId23"/>
    <p:sldId id="281" r:id="rId24"/>
    <p:sldId id="282" r:id="rId25"/>
    <p:sldId id="284" r:id="rId26"/>
    <p:sldId id="286" r:id="rId27"/>
    <p:sldId id="288" r:id="rId28"/>
    <p:sldId id="290" r:id="rId29"/>
    <p:sldId id="292" r:id="rId30"/>
    <p:sldId id="293" r:id="rId31"/>
    <p:sldId id="294" r:id="rId32"/>
    <p:sldId id="295" r:id="rId33"/>
    <p:sldId id="296" r:id="rId34"/>
    <p:sldId id="297" r:id="rId35"/>
    <p:sldId id="299" r:id="rId36"/>
    <p:sldId id="300" r:id="rId37"/>
    <p:sldId id="303" r:id="rId38"/>
    <p:sldId id="301" r:id="rId39"/>
    <p:sldId id="298" r:id="rId40"/>
    <p:sldId id="304" r:id="rId41"/>
    <p:sldId id="306" r:id="rId42"/>
    <p:sldId id="305" r:id="rId43"/>
    <p:sldId id="307" r:id="rId44"/>
    <p:sldId id="308" r:id="rId45"/>
    <p:sldId id="309" r:id="rId46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5" autoAdjust="0"/>
    <p:restoredTop sz="94660"/>
  </p:normalViewPr>
  <p:slideViewPr>
    <p:cSldViewPr>
      <p:cViewPr varScale="1">
        <p:scale>
          <a:sx n="84" d="100"/>
          <a:sy n="84" d="100"/>
        </p:scale>
        <p:origin x="168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4362520494746908E-3"/>
                  <c:y val="0.501953497982324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15630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181260247373454E-3"/>
                  <c:y val="0.24600691237747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542-46DF-BD65-9A85C5ACB73A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школах</c:v>
                </c:pt>
                <c:pt idx="1">
                  <c:v>В детских садах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15583</c:v>
                </c:pt>
                <c:pt idx="1">
                  <c:v>7979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42-46DF-BD65-9A85C5ACB7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27086749124483E-3"/>
                  <c:y val="0.44728529523177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16053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542-46DF-BD65-9A85C5ACB73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454173498248967E-3"/>
                  <c:y val="0.22364264761588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542-46DF-BD65-9A85C5ACB73A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школах</c:v>
                </c:pt>
                <c:pt idx="1">
                  <c:v>В детских садах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16135</c:v>
                </c:pt>
                <c:pt idx="1">
                  <c:v>8301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542-46DF-BD65-9A85C5ACB7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727086749124483E-3"/>
                  <c:y val="0.39261709248122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542-46DF-BD65-9A85C5ACB73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727086749124483E-3"/>
                  <c:y val="0.193823627933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542-46DF-BD65-9A85C5ACB73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школах</c:v>
                </c:pt>
                <c:pt idx="1">
                  <c:v>В детских садах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16874</c:v>
                </c:pt>
                <c:pt idx="1">
                  <c:v>8734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542-46DF-BD65-9A85C5ACB73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27086749124483E-3"/>
                  <c:y val="0.3603131544922627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17548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542-46DF-BD65-9A85C5ACB73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908346996497933E-3"/>
                  <c:y val="0.168974444865337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8821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542-46DF-BD65-9A85C5ACB73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школах</c:v>
                </c:pt>
                <c:pt idx="1">
                  <c:v>В детских садах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17548</c:v>
                </c:pt>
                <c:pt idx="1">
                  <c:v>8821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542-46DF-BD65-9A85C5ACB7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2981560"/>
        <c:axId val="172981952"/>
        <c:axId val="0"/>
      </c:bar3DChart>
      <c:catAx>
        <c:axId val="172981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2981952"/>
        <c:crosses val="autoZero"/>
        <c:auto val="1"/>
        <c:lblAlgn val="ctr"/>
        <c:lblOffset val="100"/>
        <c:noMultiLvlLbl val="0"/>
      </c:catAx>
      <c:valAx>
        <c:axId val="17298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9815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6878606703949354"/>
          <c:y val="8.0548724747751432E-2"/>
          <c:w val="0.47191538579658315"/>
          <c:h val="7.4971941946047144E-2"/>
        </c:manualLayout>
      </c:layout>
      <c:overlay val="0"/>
      <c:txPr>
        <a:bodyPr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tx2"/>
                </a:solidFill>
              </a:rPr>
              <a:t>Количество </a:t>
            </a:r>
            <a:r>
              <a:rPr lang="ru-RU" dirty="0">
                <a:solidFill>
                  <a:schemeClr val="tx2"/>
                </a:solidFill>
              </a:rPr>
              <a:t>вновь созданных мест за </a:t>
            </a:r>
            <a:r>
              <a:rPr lang="ru-RU" dirty="0" smtClean="0">
                <a:solidFill>
                  <a:schemeClr val="tx2"/>
                </a:solidFill>
              </a:rPr>
              <a:t>20</a:t>
            </a:r>
            <a:r>
              <a:rPr lang="en-US" dirty="0" smtClean="0">
                <a:solidFill>
                  <a:schemeClr val="tx2"/>
                </a:solidFill>
              </a:rPr>
              <a:t>10</a:t>
            </a:r>
            <a:r>
              <a:rPr lang="ru-RU" dirty="0" smtClean="0">
                <a:solidFill>
                  <a:schemeClr val="tx2"/>
                </a:solidFill>
              </a:rPr>
              <a:t>-20</a:t>
            </a:r>
            <a:r>
              <a:rPr lang="en-US" dirty="0" smtClean="0">
                <a:solidFill>
                  <a:schemeClr val="tx2"/>
                </a:solidFill>
              </a:rPr>
              <a:t>20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гг.</a:t>
            </a:r>
          </a:p>
        </c:rich>
      </c:tx>
      <c:layout>
        <c:manualLayout>
          <c:xMode val="edge"/>
          <c:yMode val="edge"/>
          <c:x val="0.14119495981927935"/>
          <c:y val="0.92994717758632883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72983520"/>
        <c:axId val="172980776"/>
        <c:axId val="0"/>
      </c:bar3DChart>
      <c:catAx>
        <c:axId val="17298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2980776"/>
        <c:crosses val="autoZero"/>
        <c:auto val="1"/>
        <c:lblAlgn val="ctr"/>
        <c:lblOffset val="100"/>
        <c:noMultiLvlLbl val="0"/>
      </c:catAx>
      <c:valAx>
        <c:axId val="172980776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7298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14363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14907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15630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16053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16874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17548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86264"/>
        <c:axId val="172984304"/>
      </c:barChart>
      <c:catAx>
        <c:axId val="172986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984304"/>
        <c:crosses val="autoZero"/>
        <c:auto val="1"/>
        <c:lblAlgn val="ctr"/>
        <c:lblOffset val="100"/>
        <c:noMultiLvlLbl val="0"/>
      </c:catAx>
      <c:valAx>
        <c:axId val="172984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29862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7BC17-9490-42CE-A7F0-0238AA7CA3B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64F63-BEED-4A72-8DC9-E9D5A03F6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3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819150"/>
            <a:ext cx="5446713" cy="4084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8817" y="5177764"/>
            <a:ext cx="5510530" cy="4905249"/>
          </a:xfrm>
          <a:prstGeom prst="rect">
            <a:avLst/>
          </a:prstGeom>
        </p:spPr>
        <p:txBody>
          <a:bodyPr spcFirstLastPara="1" wrap="square" lIns="92440" tIns="92440" rIns="92440" bIns="924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8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4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35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1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3" y="54"/>
            <a:ext cx="7072430" cy="1769753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3" y="5963634"/>
            <a:ext cx="2202830" cy="894393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4924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769800"/>
            <a:ext cx="61326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148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6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7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3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5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07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17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7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3FB81-E3D9-434C-8BDF-02F7238F371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7435E-1348-4E33-9EAB-9B658F3E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1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Без имени-1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7762" y="142558"/>
            <a:ext cx="789037" cy="81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07762" y="6151859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D3A75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itchFamily="18" charset="0"/>
              </a:rPr>
              <a:t>2020</a:t>
            </a:r>
            <a:endParaRPr lang="ru-RU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06752" y="4963805"/>
            <a:ext cx="65079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1D3A75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образования администрации </a:t>
            </a:r>
            <a:r>
              <a:rPr lang="ru-RU" sz="2000" dirty="0">
                <a:solidFill>
                  <a:srgbClr val="1D3A75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Василеостровского района </a:t>
            </a:r>
            <a:r>
              <a:rPr lang="ru-RU" sz="2000" dirty="0" smtClean="0">
                <a:solidFill>
                  <a:srgbClr val="1D3A75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1D3A75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Цибизова О.В.</a:t>
            </a:r>
            <a:endParaRPr lang="ru-RU" sz="2000" dirty="0">
              <a:solidFill>
                <a:srgbClr val="1D3A75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85934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«Новая программа – новые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–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решения»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развития системы образования Василеостровского района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– 2025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24447" y="476672"/>
            <a:ext cx="82089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районной программы развития: проекты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OEM\Desktop\Цикл из 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1860"/>
            <a:ext cx="8964488" cy="6029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51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117AB3D3-3C9C-4DED-809A-78734805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0F26AB-7BE6-4CF9-B1F7-55E449F2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1" cy="1298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</a:t>
            </a:r>
            <a:r>
              <a:rPr lang="ru-RU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2020-2025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1" y="1998847"/>
            <a:ext cx="8590946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853752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6AEE56-1AC0-4083-8FBB-6D15FBAFB206}"/>
              </a:ext>
            </a:extLst>
          </p:cNvPr>
          <p:cNvSpPr txBox="1"/>
          <p:nvPr/>
        </p:nvSpPr>
        <p:spPr>
          <a:xfrm>
            <a:off x="25502" y="3030347"/>
            <a:ext cx="1450154" cy="2161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культурный контекст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A48B2EB-9BA1-4ED7-B988-0A9CC660C236}"/>
              </a:ext>
            </a:extLst>
          </p:cNvPr>
          <p:cNvPicPr/>
          <p:nvPr/>
        </p:nvPicPr>
        <p:blipFill rotWithShape="1">
          <a:blip r:embed="rId3"/>
          <a:srcRect r="2" b="3846"/>
          <a:stretch/>
        </p:blipFill>
        <p:spPr>
          <a:xfrm>
            <a:off x="4755119" y="2203081"/>
            <a:ext cx="4388881" cy="41462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323317" y="2332075"/>
            <a:ext cx="781700" cy="1142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D0217C-98E7-45DB-8957-BD3C95D47F7E}"/>
              </a:ext>
            </a:extLst>
          </p:cNvPr>
          <p:cNvSpPr txBox="1"/>
          <p:nvPr/>
        </p:nvSpPr>
        <p:spPr>
          <a:xfrm>
            <a:off x="1645115" y="3441209"/>
            <a:ext cx="1815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сопровождения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493FCA-E4C3-482E-9717-FE417B963107}"/>
              </a:ext>
            </a:extLst>
          </p:cNvPr>
          <p:cNvSpPr txBox="1"/>
          <p:nvPr/>
        </p:nvSpPr>
        <p:spPr>
          <a:xfrm>
            <a:off x="3293145" y="3413744"/>
            <a:ext cx="111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1ED0E3B0-8535-43A3-9CB0-080C2DB0195B}"/>
              </a:ext>
            </a:extLst>
          </p:cNvPr>
          <p:cNvSpPr/>
          <p:nvPr/>
        </p:nvSpPr>
        <p:spPr>
          <a:xfrm>
            <a:off x="2069213" y="2188828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A684359D-0C55-4A99-B330-872DE614983B}"/>
              </a:ext>
            </a:extLst>
          </p:cNvPr>
          <p:cNvSpPr/>
          <p:nvPr/>
        </p:nvSpPr>
        <p:spPr>
          <a:xfrm>
            <a:off x="3405091" y="2203078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xmlns="" id="{DBC3C8EB-2E78-470B-8276-DB9CF22B24B8}"/>
              </a:ext>
            </a:extLst>
          </p:cNvPr>
          <p:cNvSpPr/>
          <p:nvPr/>
        </p:nvSpPr>
        <p:spPr>
          <a:xfrm>
            <a:off x="602169" y="2218512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6F7827-90CF-4612-A6AC-83A5AE8B3BA4}"/>
              </a:ext>
            </a:extLst>
          </p:cNvPr>
          <p:cNvSpPr txBox="1"/>
          <p:nvPr/>
        </p:nvSpPr>
        <p:spPr>
          <a:xfrm>
            <a:off x="4391645" y="3356906"/>
            <a:ext cx="155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 и оздоровление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6924739D-4C7E-4CBA-8F14-4EE679C3909D}"/>
              </a:ext>
            </a:extLst>
          </p:cNvPr>
          <p:cNvSpPr/>
          <p:nvPr/>
        </p:nvSpPr>
        <p:spPr>
          <a:xfrm>
            <a:off x="4391645" y="2188828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0"/>
            <a:ext cx="8964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«Дошкольное детство»</a:t>
            </a:r>
            <a:endParaRPr lang="ru-RU" sz="2800" b="1" dirty="0" smtClean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/>
                </a:solidFill>
              </a:rPr>
              <a:t>Ключевой вектор – в </a:t>
            </a:r>
            <a:r>
              <a:rPr lang="ru-RU" sz="2800" dirty="0">
                <a:solidFill>
                  <a:schemeClr val="tx2"/>
                </a:solidFill>
              </a:rPr>
              <a:t>создании службы сопровождения физического, психического и социального развития детей </a:t>
            </a:r>
            <a:r>
              <a:rPr lang="ru-RU" sz="2800" dirty="0" smtClean="0">
                <a:solidFill>
                  <a:schemeClr val="tx2"/>
                </a:solidFill>
              </a:rPr>
              <a:t>раннего возраста, </a:t>
            </a:r>
            <a:r>
              <a:rPr lang="ru-RU" sz="2800" dirty="0">
                <a:solidFill>
                  <a:schemeClr val="tx2"/>
                </a:solidFill>
              </a:rPr>
              <a:t>в том числе для детей с ограниченными возможностями </a:t>
            </a:r>
            <a:r>
              <a:rPr lang="ru-RU" sz="2800" dirty="0" smtClean="0">
                <a:solidFill>
                  <a:schemeClr val="tx2"/>
                </a:solidFill>
              </a:rPr>
              <a:t>здоровья (консалтинг)</a:t>
            </a:r>
            <a:endParaRPr lang="ru-RU" sz="2800" b="1" dirty="0" smtClean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5206" y="3929066"/>
            <a:ext cx="1439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Что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пожелаем?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Объект 16" descr="Изображение выглядит как экран, монитор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39AB1A5A-A012-4951-AA49-F6A4DEB9E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4" y="3101048"/>
            <a:ext cx="4456926" cy="35977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F4BF16D-B4EF-4A74-9D90-C233F259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5556" r="8766"/>
          <a:stretch/>
        </p:blipFill>
        <p:spPr>
          <a:xfrm>
            <a:off x="3150670" y="2136094"/>
            <a:ext cx="5993330" cy="45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7824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«Дошкольное детство» (целевые показатели)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96752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модели комплексной оценки качества образования (ECERS-R)  в ДОУ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групп гибких дифференцированных режимов пребывания детей дошкольного возраста  в ДОУ, ОУ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ОУ, обеспечивающих консультативную и методическую помощь родителям детей, получающих 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предшкольное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 в условиях семьи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практику мониторинга  динамики развития детей при помощи индивидуальных электронных карт (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мониторинга )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okolova\Desktop\Рисунок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74473283"/>
              </p:ext>
            </p:extLst>
          </p:nvPr>
        </p:nvGraphicFramePr>
        <p:xfrm>
          <a:off x="323528" y="188640"/>
          <a:ext cx="864096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2361" y="0"/>
            <a:ext cx="8839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мест в детских садах – одно из ведущих направлений работы администрации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lh5.googleusercontent.com/9GMNZ5A7ZHrbgJupAYWp4s-LA3VTq6CGRa5j1DaET5cVZJqie_WE7MAmkvcohbQF2eHKqLkI_NPtcEeyMsAlxjnqqC0fDgDh8ySq11oVSXYFkC2_cTon5BwBPRZ4vdbLTq2TqHb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4106"/>
            <a:ext cx="8280920" cy="5903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2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okolova\Desktop\Рисунок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FE344-8AA0-42EA-837F-7EF7C4390596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498" y="26064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  <a:latin typeface="Georgia" pitchFamily="18" charset="0"/>
              </a:rPr>
              <a:t>В марте 2020 года открыт детский сад </a:t>
            </a:r>
          </a:p>
          <a:p>
            <a:pPr algn="ctr"/>
            <a:r>
              <a:rPr lang="ru-RU" altLang="ru-RU" sz="2800" b="1" dirty="0" smtClean="0">
                <a:solidFill>
                  <a:schemeClr val="tx2"/>
                </a:solidFill>
                <a:latin typeface="Georgia" pitchFamily="18" charset="0"/>
              </a:rPr>
              <a:t>на 140 мест в ЖК «Я – Романтик»</a:t>
            </a:r>
          </a:p>
          <a:p>
            <a:pPr algn="ctr"/>
            <a:r>
              <a:rPr lang="ru-RU" altLang="ru-RU" sz="2800" b="1" dirty="0" smtClean="0">
                <a:solidFill>
                  <a:schemeClr val="tx2"/>
                </a:solidFill>
                <a:latin typeface="Georgia" pitchFamily="18" charset="0"/>
              </a:rPr>
              <a:t>(ул. Вадима </a:t>
            </a:r>
            <a:r>
              <a:rPr lang="ru-RU" altLang="ru-RU" sz="2800" b="1" dirty="0" err="1" smtClean="0">
                <a:solidFill>
                  <a:schemeClr val="tx2"/>
                </a:solidFill>
                <a:latin typeface="Georgia" pitchFamily="18" charset="0"/>
              </a:rPr>
              <a:t>Шефнера</a:t>
            </a:r>
            <a:r>
              <a:rPr lang="ru-RU" altLang="ru-RU" sz="2800" b="1" dirty="0" smtClean="0">
                <a:solidFill>
                  <a:schemeClr val="tx2"/>
                </a:solidFill>
                <a:latin typeface="Georgia" pitchFamily="18" charset="0"/>
              </a:rPr>
              <a:t>, д. 12, корп. 3)</a:t>
            </a:r>
            <a:endParaRPr lang="ru-RU" altLang="ru-RU" sz="28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7170" name="Picture 2" descr="C:\Users\kamelin_ka\Desktop\соц город образование фото\2020-01-29_12-03-45_-_AL1I88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646" y="1844824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13" y="1016125"/>
            <a:ext cx="4396560" cy="329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03" y="1017060"/>
            <a:ext cx="4357552" cy="326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1912" y="26903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«Дошкольное детство»</a:t>
            </a:r>
            <a:r>
              <a:rPr lang="ru-RU" sz="2800" b="1" dirty="0" smtClean="0"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новых мест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39247" y="4509120"/>
            <a:ext cx="4347208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2020 года – завершение строительства здания детского сада на 220 мест </a:t>
            </a:r>
          </a:p>
          <a:p>
            <a:pPr algn="just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(ОДОД ГБОУ СОШ № 12): Западная часть В.О., квартал 1, корп. 35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9139" y="4509120"/>
            <a:ext cx="4438334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строительство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детского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 на 165 мест </a:t>
            </a:r>
          </a:p>
          <a:p>
            <a:pPr algn="just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(ОДОД ГБОУ гимназии № 586): Морская наб., д. 25, корп. 2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6632"/>
            <a:ext cx="9257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«Дошкольное детство»</a:t>
            </a:r>
            <a:r>
              <a:rPr lang="ru-RU" sz="2800" b="1" dirty="0" smtClean="0"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детских садов и школ в 2020-2030 гг.</a:t>
            </a: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3" y="1054696"/>
            <a:ext cx="8067595" cy="58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117AB3D3-3C9C-4DED-809A-78734805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0F26AB-7BE6-4CF9-B1F7-55E449F2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1" cy="1298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ДОСТУПНОЕ КАЧЕСТВО 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2020-2025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1" y="1998847"/>
            <a:ext cx="8590946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853752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6AEE56-1AC0-4083-8FBB-6D15FBAFB206}"/>
              </a:ext>
            </a:extLst>
          </p:cNvPr>
          <p:cNvSpPr txBox="1"/>
          <p:nvPr/>
        </p:nvSpPr>
        <p:spPr>
          <a:xfrm>
            <a:off x="18988" y="3442954"/>
            <a:ext cx="1429182" cy="652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Дистанционное обучение +цифровизация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323317" y="2332075"/>
            <a:ext cx="781700" cy="1142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D0217C-98E7-45DB-8957-BD3C95D47F7E}"/>
              </a:ext>
            </a:extLst>
          </p:cNvPr>
          <p:cNvSpPr txBox="1"/>
          <p:nvPr/>
        </p:nvSpPr>
        <p:spPr>
          <a:xfrm>
            <a:off x="1448170" y="3428684"/>
            <a:ext cx="122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Общее образование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493FCA-E4C3-482E-9717-FE417B963107}"/>
              </a:ext>
            </a:extLst>
          </p:cNvPr>
          <p:cNvSpPr txBox="1"/>
          <p:nvPr/>
        </p:nvSpPr>
        <p:spPr>
          <a:xfrm>
            <a:off x="2673936" y="3428684"/>
            <a:ext cx="120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новых мест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1ED0E3B0-8535-43A3-9CB0-080C2DB0195B}"/>
              </a:ext>
            </a:extLst>
          </p:cNvPr>
          <p:cNvSpPr/>
          <p:nvPr/>
        </p:nvSpPr>
        <p:spPr>
          <a:xfrm>
            <a:off x="1827683" y="2203081"/>
            <a:ext cx="363474" cy="103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A684359D-0C55-4A99-B330-872DE614983B}"/>
              </a:ext>
            </a:extLst>
          </p:cNvPr>
          <p:cNvSpPr/>
          <p:nvPr/>
        </p:nvSpPr>
        <p:spPr>
          <a:xfrm>
            <a:off x="3227319" y="2188029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xmlns="" id="{DBC3C8EB-2E78-470B-8276-DB9CF22B24B8}"/>
              </a:ext>
            </a:extLst>
          </p:cNvPr>
          <p:cNvSpPr/>
          <p:nvPr/>
        </p:nvSpPr>
        <p:spPr>
          <a:xfrm>
            <a:off x="538844" y="2188031"/>
            <a:ext cx="386128" cy="103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29CBA6-C780-4852-942D-F37A970CCD7D}"/>
              </a:ext>
            </a:extLst>
          </p:cNvPr>
          <p:cNvSpPr txBox="1"/>
          <p:nvPr/>
        </p:nvSpPr>
        <p:spPr>
          <a:xfrm>
            <a:off x="3898995" y="3428684"/>
            <a:ext cx="14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 и оздоровление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D36C0EDF-FB77-491E-8759-B095B24B27FE}"/>
              </a:ext>
            </a:extLst>
          </p:cNvPr>
          <p:cNvSpPr/>
          <p:nvPr/>
        </p:nvSpPr>
        <p:spPr>
          <a:xfrm>
            <a:off x="4364736" y="2216043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4FD121-C207-47BE-9C1D-E0E45A81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188029"/>
            <a:ext cx="4067944" cy="42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B92F64-C28B-4924-B2B5-F7B2DE1F7772}"/>
              </a:ext>
            </a:extLst>
          </p:cNvPr>
          <p:cNvPicPr/>
          <p:nvPr/>
        </p:nvPicPr>
        <p:blipFill rotWithShape="1">
          <a:blip r:embed="rId3"/>
          <a:srcRect b="9314"/>
          <a:stretch/>
        </p:blipFill>
        <p:spPr>
          <a:xfrm>
            <a:off x="467544" y="1484784"/>
            <a:ext cx="8208912" cy="51739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3513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Программы развития системы образования Василеостровского района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2020 – 2025 опубликован на сайте ЦПКС «ИМЦ»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(раздел «Районные проекты» ):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http://schoolinfo.spb.ru/deyatelnost-imts/napravleniya-deyatelnosti/rayonnye-proekty/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86C7A273-3CB9-4824-ACDC-779053AF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5" y="1628800"/>
            <a:ext cx="8845235" cy="3979199"/>
          </a:xfrm>
        </p:spPr>
        <p:txBody>
          <a:bodyPr anchor="ctr"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ОУ, внедривших в старшей школе индивидуальные учебные  планы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ОУ, обеспечивающих  обучающихся  возможностями  освоения отдельных дисциплин на углубленном уровне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олимпиадного центра по естественно- научному блоку дисциплин для подготовки учащихся с 10 лет и старше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системы внутреннего аудита качества образования в школе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ОУ с  реальными педагогическими практиками инклюзивного образования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участвующих в инновационной деятельности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результативности образования по показателям ГИА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1693" y="116632"/>
            <a:ext cx="8654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«Доступное качество» (целевые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показатели)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257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детей в школах района</a:t>
            </a:r>
            <a:endParaRPr lang="ru-RU" sz="2800" b="1" dirty="0" smtClean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03649320"/>
              </p:ext>
            </p:extLst>
          </p:nvPr>
        </p:nvGraphicFramePr>
        <p:xfrm>
          <a:off x="611560" y="639852"/>
          <a:ext cx="8064896" cy="581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61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1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611" y="742425"/>
            <a:ext cx="5076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№ 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новые места</a:t>
            </a:r>
            <a:endParaRPr lang="ru-RU" sz="2800" b="1" dirty="0" smtClean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 descr="https://www.gov.spb.ru/static/writable/mediact/photo/2020/01/29/2020-01-29_11-06-07_-_AL1I80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9"/>
          <a:stretch/>
        </p:blipFill>
        <p:spPr bwMode="auto">
          <a:xfrm>
            <a:off x="395536" y="2274899"/>
            <a:ext cx="6260172" cy="42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8"/>
          <a:stretch/>
        </p:blipFill>
        <p:spPr bwMode="auto">
          <a:xfrm>
            <a:off x="5305373" y="200228"/>
            <a:ext cx="3765576" cy="29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6632"/>
            <a:ext cx="9257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«Доступное качество»</a:t>
            </a:r>
            <a:r>
              <a:rPr lang="ru-RU" sz="2800" b="1" dirty="0" smtClean="0"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детских садов и школ в 2020-2030 гг.</a:t>
            </a: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3" y="1054696"/>
            <a:ext cx="8067595" cy="58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alavat-neftekhim.gazprom.ru/_ah/img/24iMWKhJchlnSUor9yBduQ=s1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224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fb.ru/misc/i/gallery/41272/3210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46" y="260648"/>
            <a:ext cx="432470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46" y="3286456"/>
            <a:ext cx="4324702" cy="32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286456"/>
            <a:ext cx="4299046" cy="32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42100"/>
            <a:ext cx="9257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образовательного пространства школ</a:t>
            </a:r>
            <a:endParaRPr lang="ru-RU" sz="2800" b="1" dirty="0" smtClean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4"/>
          <a:stretch/>
        </p:blipFill>
        <p:spPr bwMode="auto">
          <a:xfrm>
            <a:off x="2249333" y="3731258"/>
            <a:ext cx="6163510" cy="29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12812"/>
          <a:stretch/>
        </p:blipFill>
        <p:spPr bwMode="auto">
          <a:xfrm>
            <a:off x="4628903" y="626648"/>
            <a:ext cx="3825910" cy="283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s://cs13.pikabu.ru/post_img/2020/04/26/5/og_og_15878824762442678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3" r="31538" b="15182"/>
          <a:stretch/>
        </p:blipFill>
        <p:spPr bwMode="auto">
          <a:xfrm>
            <a:off x="467544" y="587445"/>
            <a:ext cx="3601206" cy="36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42100"/>
            <a:ext cx="9257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образовательного пространства школ</a:t>
            </a:r>
            <a:endParaRPr lang="ru-RU" sz="2800" b="1" dirty="0" smtClean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A18D6C-BE40-4EDF-87C1-D28FE3D5B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22" b="9007"/>
          <a:stretch/>
        </p:blipFill>
        <p:spPr>
          <a:xfrm>
            <a:off x="193919" y="804292"/>
            <a:ext cx="886996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okolova\Desktop\Рисунок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FE344-8AA0-42EA-837F-7EF7C4390596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498" y="2606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федерального проекта</a:t>
            </a:r>
          </a:p>
          <a:p>
            <a:pPr algn="ctr"/>
            <a:r>
              <a:rPr lang="ru-RU" alt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</a:t>
            </a:r>
            <a:endParaRPr lang="en-US" alt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549" y="1616348"/>
            <a:ext cx="2657617" cy="21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1616348"/>
            <a:ext cx="6552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лист :</a:t>
            </a:r>
          </a:p>
          <a:p>
            <a:pPr marL="342900" indent="-342900">
              <a:buFontTx/>
              <a:buChar char="-"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ноутбуков мобильного класса;</a:t>
            </a:r>
          </a:p>
          <a:p>
            <a:pPr marL="342900" indent="-342900">
              <a:buFontTx/>
              <a:buChar char="-"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ноутбуков для управленческих и педагогических работников;</a:t>
            </a:r>
          </a:p>
          <a:p>
            <a:pPr marL="342900" indent="-342900">
              <a:buFontTx/>
              <a:buChar char="-"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интерактивных комплекса с вычислительным блоком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1912" y="4077072"/>
            <a:ext cx="8272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 включены все школы района:</a:t>
            </a:r>
          </a:p>
          <a:p>
            <a:pPr marL="342900" indent="-342900">
              <a:buFontTx/>
              <a:buChar char="-"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году: ОУ №№ 12, 16, 18, 29, 31, 576, 586;</a:t>
            </a:r>
          </a:p>
          <a:p>
            <a:pPr marL="342900" indent="-342900">
              <a:buFontTx/>
              <a:buChar char="-"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году: ОУ №№ 2, 4 Кусто, 5, 6, 10, 11, 15, 17, 19, 21, 24, 27, 32, 35, 36, 642;</a:t>
            </a:r>
          </a:p>
          <a:p>
            <a:pPr marL="342900" indent="-342900">
              <a:buFontTx/>
              <a:buChar char="-"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году: 4 (корр.), 755</a:t>
            </a:r>
          </a:p>
        </p:txBody>
      </p:sp>
    </p:spTree>
    <p:extLst>
      <p:ext uri="{BB962C8B-B14F-4D97-AF65-F5344CB8AC3E}">
        <p14:creationId xmlns:p14="http://schemas.microsoft.com/office/powerpoint/2010/main" val="40649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117AB3D3-3C9C-4DED-809A-78734805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0F26AB-7BE6-4CF9-B1F7-55E449F2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1" cy="1298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ПЕРЕВЕРНУТАЯ ШКОЛА 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2020-2025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1" y="1998847"/>
            <a:ext cx="8590946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853752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6AEE56-1AC0-4083-8FBB-6D15FBAFB206}"/>
              </a:ext>
            </a:extLst>
          </p:cNvPr>
          <p:cNvSpPr txBox="1"/>
          <p:nvPr/>
        </p:nvSpPr>
        <p:spPr>
          <a:xfrm>
            <a:off x="268191" y="3094011"/>
            <a:ext cx="1727754" cy="2161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323317" y="2332075"/>
            <a:ext cx="781700" cy="1142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D0217C-98E7-45DB-8957-BD3C95D47F7E}"/>
              </a:ext>
            </a:extLst>
          </p:cNvPr>
          <p:cNvSpPr txBox="1"/>
          <p:nvPr/>
        </p:nvSpPr>
        <p:spPr>
          <a:xfrm>
            <a:off x="2137165" y="3443614"/>
            <a:ext cx="13016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Внеурочная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493FCA-E4C3-482E-9717-FE417B963107}"/>
              </a:ext>
            </a:extLst>
          </p:cNvPr>
          <p:cNvSpPr txBox="1"/>
          <p:nvPr/>
        </p:nvSpPr>
        <p:spPr>
          <a:xfrm>
            <a:off x="3536343" y="3436149"/>
            <a:ext cx="1584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Государственно-общественное управление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1ED0E3B0-8535-43A3-9CB0-080C2DB0195B}"/>
              </a:ext>
            </a:extLst>
          </p:cNvPr>
          <p:cNvSpPr/>
          <p:nvPr/>
        </p:nvSpPr>
        <p:spPr>
          <a:xfrm>
            <a:off x="2691541" y="2245571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A684359D-0C55-4A99-B330-872DE614983B}"/>
              </a:ext>
            </a:extLst>
          </p:cNvPr>
          <p:cNvSpPr/>
          <p:nvPr/>
        </p:nvSpPr>
        <p:spPr>
          <a:xfrm>
            <a:off x="4295471" y="2245571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xmlns="" id="{DBC3C8EB-2E78-470B-8276-DB9CF22B24B8}"/>
              </a:ext>
            </a:extLst>
          </p:cNvPr>
          <p:cNvSpPr/>
          <p:nvPr/>
        </p:nvSpPr>
        <p:spPr>
          <a:xfrm>
            <a:off x="996954" y="2245571"/>
            <a:ext cx="36347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6798625-21E0-4147-B774-FC19BF56E26C}"/>
              </a:ext>
            </a:extLst>
          </p:cNvPr>
          <p:cNvSpPr txBox="1"/>
          <p:nvPr/>
        </p:nvSpPr>
        <p:spPr>
          <a:xfrm>
            <a:off x="589126" y="3455998"/>
            <a:ext cx="10858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технопарк,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ЦЦО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2CD3A2-5D0E-41B1-B270-E1EF7470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203081"/>
            <a:ext cx="4211959" cy="45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86C7A273-3CB9-4824-ACDC-779053AF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5" y="1628800"/>
            <a:ext cx="8845235" cy="3979199"/>
          </a:xfrm>
        </p:spPr>
        <p:txBody>
          <a:bodyPr anchor="ctr"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Центра цифрового образования детей и высоко-оснащенных ученических мест для изучения предметной области «Технология»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ОУ с реально действующими органами ученического самоуправления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родительских клубов для «перевернутой школы»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ОУ, организующих занятия по естественно- научному циклу дисциплин и техническому направлению в сетевом партнерстве с предприятиями и организациями 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ОУ, внедривших проектный метод организации учебного процесса  и социальные проекты во внеурочную деятельность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платформы персональных траекторий развития школьника  «Выбери свое будущее» в сети «ИНТЕРНЕТ» с размещением материалов, социальных роликов о волонтерской деятельности детей и подростков, педагогов и родителей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749" y="116632"/>
            <a:ext cx="888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«Перевернутая школа» (целевые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показатели)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9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558CFA-7DA9-49AF-9A58-92A1797D5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9" t="12113" r="34415" b="4507"/>
          <a:stretch/>
        </p:blipFill>
        <p:spPr>
          <a:xfrm>
            <a:off x="1259632" y="32147"/>
            <a:ext cx="6912767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75521" y="116632"/>
            <a:ext cx="75068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высоко оснащённых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-мест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изучения предмета «Технология»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kamelin_ka\Desktop\отчет главы 2018\ОО фото к единому постеру\2019-01-30_12-33-08_-_AL1I2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6" y="1070740"/>
            <a:ext cx="4064353" cy="2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kamelin_ka\Desktop\отчет главы 2019 - на фев 2020\фото к постеру\2019-04-04_11-43-20_-_AL1I3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0740"/>
            <a:ext cx="4047553" cy="27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http://ddtna9line.ru/wp-content/uploads/2015/03/IMG_95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3296" y="2636912"/>
            <a:ext cx="6077603" cy="40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8222" y="772964"/>
            <a:ext cx="6153403" cy="410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5172"/>
            <a:ext cx="4047553" cy="27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6" y="3988253"/>
            <a:ext cx="4064353" cy="27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6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673" y="632085"/>
            <a:ext cx="331860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проектного метода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процесса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Picture 5" descr="http://ddtna9line.ru/wp-content/uploads/2015/03/IMG_95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6077603" cy="40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75" y="656745"/>
            <a:ext cx="4700280" cy="313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0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C4145B-94AB-439C-9A8E-2DF4B0037B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-2" b="-2"/>
          <a:stretch/>
        </p:blipFill>
        <p:spPr bwMode="auto">
          <a:xfrm>
            <a:off x="238842" y="521315"/>
            <a:ext cx="4256173" cy="3017405"/>
          </a:xfrm>
          <a:prstGeom prst="rect">
            <a:avLst/>
          </a:prstGeom>
          <a:noFill/>
        </p:spPr>
      </p:pic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39D308A-2C6A-4656-A77F-9EC7E6BC3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597"/>
          <a:stretch/>
        </p:blipFill>
        <p:spPr>
          <a:xfrm>
            <a:off x="238842" y="3710436"/>
            <a:ext cx="4256173" cy="2789954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2A6AD27-B57D-4EAB-BD2F-08D157072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r="17206" b="1"/>
          <a:stretch/>
        </p:blipFill>
        <p:spPr>
          <a:xfrm>
            <a:off x="4644074" y="521316"/>
            <a:ext cx="4256173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492400" cy="10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Спорт</a:t>
            </a:r>
            <a:r>
              <a:rPr lang="en-US" b="1" dirty="0">
                <a:solidFill>
                  <a:schemeClr val="bg1"/>
                </a:solidFill>
              </a:rPr>
              <a:t>#</a:t>
            </a:r>
            <a:r>
              <a:rPr lang="ru-RU" b="1" dirty="0">
                <a:solidFill>
                  <a:schemeClr val="bg1"/>
                </a:solidFill>
              </a:rPr>
              <a:t>Перезагрузка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0" y="705157"/>
            <a:ext cx="9105399" cy="419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101597" indent="0" algn="just">
              <a:spcBef>
                <a:spcPts val="0"/>
              </a:spcBef>
              <a:buNone/>
            </a:pPr>
            <a:r>
              <a:rPr lang="ru-RU" sz="2667" dirty="0"/>
              <a:t>Проект призван стать составной частью развития городской и районной инфраструктуры за счет модернизации материально-технической базы спортивных сооружений </a:t>
            </a:r>
            <a:r>
              <a:rPr lang="ru-RU" sz="2667" dirty="0" smtClean="0"/>
              <a:t>ГБОУ СОШ №</a:t>
            </a:r>
            <a:r>
              <a:rPr lang="ru-RU" sz="2667" dirty="0"/>
              <a:t>16 Василеостровского </a:t>
            </a:r>
            <a:r>
              <a:rPr lang="ru-RU" sz="2667" dirty="0" smtClean="0"/>
              <a:t>района. </a:t>
            </a:r>
            <a:endParaRPr sz="2667" i="1"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7" y="787894"/>
            <a:ext cx="369505" cy="492673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Рисунок 3" descr="Изображение выглядит как стена, внутренний, пол, цветн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E38B70F-DB1C-6445-BFD6-72218D4C6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69" y="3960287"/>
            <a:ext cx="1858482" cy="1651984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3C0C476-4DD1-E048-B029-A9463A418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101" y="3960287"/>
            <a:ext cx="1994214" cy="17751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челове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B3E0BA36-8963-0B4A-AB64-E31E4EBA4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254" y="5103193"/>
            <a:ext cx="1768358" cy="1695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53" y="5067119"/>
            <a:ext cx="1868608" cy="1701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83" y="3898703"/>
            <a:ext cx="1969142" cy="17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30F26AB-7BE6-4CF9-B1F7-55E449F2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97" y="700398"/>
            <a:ext cx="9257807" cy="1298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НЕФОРМАЛЬНОЕ ОБРАЗОВАНИЕ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2020-2025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1" y="1998846"/>
            <a:ext cx="9306858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924898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6AEE56-1AC0-4083-8FBB-6D15FBAFB206}"/>
              </a:ext>
            </a:extLst>
          </p:cNvPr>
          <p:cNvSpPr txBox="1"/>
          <p:nvPr/>
        </p:nvSpPr>
        <p:spPr>
          <a:xfrm>
            <a:off x="82999" y="3626479"/>
            <a:ext cx="1325309" cy="50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Волонтерство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D0217C-98E7-45DB-8957-BD3C95D47F7E}"/>
              </a:ext>
            </a:extLst>
          </p:cNvPr>
          <p:cNvSpPr txBox="1"/>
          <p:nvPr/>
        </p:nvSpPr>
        <p:spPr>
          <a:xfrm>
            <a:off x="1408309" y="3626479"/>
            <a:ext cx="161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493FCA-E4C3-482E-9717-FE417B963107}"/>
              </a:ext>
            </a:extLst>
          </p:cNvPr>
          <p:cNvSpPr txBox="1"/>
          <p:nvPr/>
        </p:nvSpPr>
        <p:spPr>
          <a:xfrm>
            <a:off x="2847583" y="3604303"/>
            <a:ext cx="117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Социальное партнерство</a:t>
            </a:r>
          </a:p>
        </p:txBody>
      </p:sp>
      <p:sp>
        <p:nvSpPr>
          <p:cNvPr id="14" name="Стрелка: вниз 17">
            <a:extLst>
              <a:ext uri="{FF2B5EF4-FFF2-40B4-BE49-F238E27FC236}">
                <a16:creationId xmlns:a16="http://schemas.microsoft.com/office/drawing/2014/main" xmlns="" id="{1ED0E3B0-8535-43A3-9CB0-080C2DB0195B}"/>
              </a:ext>
            </a:extLst>
          </p:cNvPr>
          <p:cNvSpPr/>
          <p:nvPr/>
        </p:nvSpPr>
        <p:spPr>
          <a:xfrm>
            <a:off x="1822901" y="2199627"/>
            <a:ext cx="39376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трелка: вниз 19">
            <a:extLst>
              <a:ext uri="{FF2B5EF4-FFF2-40B4-BE49-F238E27FC236}">
                <a16:creationId xmlns:a16="http://schemas.microsoft.com/office/drawing/2014/main" xmlns="" id="{A684359D-0C55-4A99-B330-872DE614983B}"/>
              </a:ext>
            </a:extLst>
          </p:cNvPr>
          <p:cNvSpPr/>
          <p:nvPr/>
        </p:nvSpPr>
        <p:spPr>
          <a:xfrm>
            <a:off x="3023347" y="2203079"/>
            <a:ext cx="39376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трелка: вниз 21">
            <a:extLst>
              <a:ext uri="{FF2B5EF4-FFF2-40B4-BE49-F238E27FC236}">
                <a16:creationId xmlns:a16="http://schemas.microsoft.com/office/drawing/2014/main" xmlns="" id="{DBC3C8EB-2E78-470B-8276-DB9CF22B24B8}"/>
              </a:ext>
            </a:extLst>
          </p:cNvPr>
          <p:cNvSpPr/>
          <p:nvPr/>
        </p:nvSpPr>
        <p:spPr>
          <a:xfrm>
            <a:off x="622455" y="2199627"/>
            <a:ext cx="39376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FF6AD39-DAA4-4874-8B06-F139B1FF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23" y="2203080"/>
            <a:ext cx="4571487" cy="4219834"/>
          </a:xfrm>
          <a:prstGeom prst="rect">
            <a:avLst/>
          </a:prstGeom>
        </p:spPr>
      </p:pic>
      <p:sp>
        <p:nvSpPr>
          <p:cNvPr id="18" name="Стрелка: вниз 4">
            <a:extLst>
              <a:ext uri="{FF2B5EF4-FFF2-40B4-BE49-F238E27FC236}">
                <a16:creationId xmlns:a16="http://schemas.microsoft.com/office/drawing/2014/main" xmlns="" id="{672B7EFC-B0F8-4E6B-B5A1-D5D1C6B72F05}"/>
              </a:ext>
            </a:extLst>
          </p:cNvPr>
          <p:cNvSpPr/>
          <p:nvPr/>
        </p:nvSpPr>
        <p:spPr>
          <a:xfrm>
            <a:off x="4333860" y="2225104"/>
            <a:ext cx="32256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8730A8-53B8-44AD-818F-27463B23D6CA}"/>
              </a:ext>
            </a:extLst>
          </p:cNvPr>
          <p:cNvSpPr txBox="1"/>
          <p:nvPr/>
        </p:nvSpPr>
        <p:spPr>
          <a:xfrm>
            <a:off x="4102799" y="3598410"/>
            <a:ext cx="110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технопарк, 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ЦЦО</a:t>
            </a:r>
          </a:p>
        </p:txBody>
      </p:sp>
    </p:spTree>
    <p:extLst>
      <p:ext uri="{BB962C8B-B14F-4D97-AF65-F5344CB8AC3E}">
        <p14:creationId xmlns:p14="http://schemas.microsoft.com/office/powerpoint/2010/main" val="34723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86C7A273-3CB9-4824-ACDC-779053AF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3" y="1844824"/>
            <a:ext cx="8845235" cy="3979199"/>
          </a:xfrm>
        </p:spPr>
        <p:txBody>
          <a:bodyPr anchor="ctr"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кружков и секций естественно-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и технической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партнерских программ  с организациями культуры, спорта,  бизнеса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лидеров практик неформального образования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ОДОД - УДОД, реализующих волонтерские программы для детей и родителей   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образовательных программ в ОДОД и УДОД, с участием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ОДОД и УДОД, реализующих концепт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участвующих в конкурсах данного формата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информационной платформы «НАВИГАТОР неформального образования» с информацией об услугах неформального образования государственного и негосударственного сектора  и различных конкурсах в этой сфере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технологии портфолио в ОУ как  интеграционного  ресурса  с информацией об обучающихся по дополнительным общеобразовательным программам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10017" y="116632"/>
            <a:ext cx="64377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«Неформальное образование»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(целевые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показатели)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902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234DE5A-9C96-4CEB-A1D0-7D2DA6E0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" y="2918069"/>
            <a:ext cx="8928992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400" b="1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«ЕСТЕСТВЕННО- НАУЧНАЯ </a:t>
            </a:r>
            <a:r>
              <a:rPr lang="ru-RU" sz="2400" b="1" dirty="0" smtClean="0">
                <a:solidFill>
                  <a:srgbClr val="002060"/>
                </a:solidFill>
              </a:rPr>
              <a:t>И ТЕХНИЧЕСКАЯ </a:t>
            </a:r>
            <a:r>
              <a:rPr lang="ru-RU" sz="2400" b="1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НАПРАВЛЕННОСТЬ дополнительного образования</a:t>
            </a:r>
            <a:r>
              <a:rPr lang="ru-RU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 </a:t>
            </a:r>
            <a:endParaRPr lang="en-US" sz="2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www.tatianinskaya-shkola.ru/wp-content/gallery/letopis-2013-2014/umk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530"/>
            <a:ext cx="3984140" cy="26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tatianinskaya-shkola.ru/wp-content/gallery/letopis-2013-2014/umk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45" y="255347"/>
            <a:ext cx="3984140" cy="26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32" y="3859513"/>
            <a:ext cx="4133267" cy="263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2" y="3861048"/>
            <a:ext cx="397999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IMG_8020">
            <a:extLst>
              <a:ext uri="{FF2B5EF4-FFF2-40B4-BE49-F238E27FC236}">
                <a16:creationId xmlns:a16="http://schemas.microsoft.com/office/drawing/2014/main" xmlns="" id="{E9F9D4AF-BDB9-414A-A0A7-30E45503B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" b="1"/>
          <a:stretch/>
        </p:blipFill>
        <p:spPr bwMode="auto"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7ebd227dcaca965c44c48573f5823e02 (1)">
            <a:extLst>
              <a:ext uri="{FF2B5EF4-FFF2-40B4-BE49-F238E27FC236}">
                <a16:creationId xmlns:a16="http://schemas.microsoft.com/office/drawing/2014/main" xmlns="" id="{B6A0D31C-0EC1-4DC2-8471-3BBDC48CE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 bwMode="auto">
          <a:xfrm>
            <a:off x="2392072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93" name="Freeform: Shape 192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4" name="Freeform: Shape 193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1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05B8EA49-CC2D-484A-948E-9DD2EA5AB4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5" y="2286851"/>
            <a:ext cx="2569835" cy="228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melin_ka\Desktop\отчет главы 2019 - на фев 2020\фото к постеру\YXTIaylM5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35" y="-1"/>
            <a:ext cx="4477137" cy="32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r="20891"/>
          <a:stretch/>
        </p:blipFill>
        <p:spPr bwMode="auto">
          <a:xfrm>
            <a:off x="7403172" y="-1"/>
            <a:ext cx="1727434" cy="324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6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29C2C85-1492-463C-B805-3FD3FCE93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3D307E-DF68-43F8-97CE-0AAE950A71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703441" y="-1"/>
            <a:ext cx="5737118" cy="5728133"/>
            <a:chOff x="329184" y="1"/>
            <a:chExt cx="524256" cy="572813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5546E3D2-37BF-4528-9851-2B2F628234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52A0C69-DC4E-4FC0-843C-BAA27B3A56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D94938-268E-4C0A-A08A-B3980C78BA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348" y="318046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4DE5A-9C96-4CEB-A1D0-7D2DA6E0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88" y="4433732"/>
            <a:ext cx="7553652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«НАВИГАТОР неформального образования» </a:t>
            </a:r>
            <a:endParaRPr lang="en-US" sz="2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901E3B2-C786-4D73-9437-FF5447BF2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3" b="3"/>
          <a:stretch/>
        </p:blipFill>
        <p:spPr>
          <a:xfrm>
            <a:off x="673288" y="621323"/>
            <a:ext cx="3802193" cy="3024814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D5776AC-AAA5-45B7-BEAB-D1D5CCBCDC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9" b="3"/>
          <a:stretch/>
        </p:blipFill>
        <p:spPr>
          <a:xfrm>
            <a:off x="4671380" y="621323"/>
            <a:ext cx="3799332" cy="30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4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1" y="1998846"/>
            <a:ext cx="9306858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36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924898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6AEE56-1AC0-4083-8FBB-6D15FBAFB206}"/>
              </a:ext>
            </a:extLst>
          </p:cNvPr>
          <p:cNvSpPr txBox="1"/>
          <p:nvPr/>
        </p:nvSpPr>
        <p:spPr>
          <a:xfrm>
            <a:off x="357588" y="3094011"/>
            <a:ext cx="1406100" cy="719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Управление компетенциями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D0217C-98E7-45DB-8957-BD3C95D47F7E}"/>
              </a:ext>
            </a:extLst>
          </p:cNvPr>
          <p:cNvSpPr txBox="1"/>
          <p:nvPr/>
        </p:nvSpPr>
        <p:spPr>
          <a:xfrm>
            <a:off x="1769269" y="3244467"/>
            <a:ext cx="136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493FCA-E4C3-482E-9717-FE417B963107}"/>
              </a:ext>
            </a:extLst>
          </p:cNvPr>
          <p:cNvSpPr txBox="1"/>
          <p:nvPr/>
        </p:nvSpPr>
        <p:spPr>
          <a:xfrm>
            <a:off x="3111288" y="3276118"/>
            <a:ext cx="1585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резерв</a:t>
            </a:r>
          </a:p>
        </p:txBody>
      </p:sp>
      <p:sp>
        <p:nvSpPr>
          <p:cNvPr id="10" name="Стрелка: вниз 17">
            <a:extLst>
              <a:ext uri="{FF2B5EF4-FFF2-40B4-BE49-F238E27FC236}">
                <a16:creationId xmlns:a16="http://schemas.microsoft.com/office/drawing/2014/main" xmlns="" id="{1ED0E3B0-8535-43A3-9CB0-080C2DB0195B}"/>
              </a:ext>
            </a:extLst>
          </p:cNvPr>
          <p:cNvSpPr/>
          <p:nvPr/>
        </p:nvSpPr>
        <p:spPr>
          <a:xfrm>
            <a:off x="2188911" y="215392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трелка: вниз 19">
            <a:extLst>
              <a:ext uri="{FF2B5EF4-FFF2-40B4-BE49-F238E27FC236}">
                <a16:creationId xmlns:a16="http://schemas.microsoft.com/office/drawing/2014/main" xmlns="" id="{A684359D-0C55-4A99-B330-872DE614983B}"/>
              </a:ext>
            </a:extLst>
          </p:cNvPr>
          <p:cNvSpPr/>
          <p:nvPr/>
        </p:nvSpPr>
        <p:spPr>
          <a:xfrm>
            <a:off x="3578700" y="219962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трелка: вниз 21">
            <a:extLst>
              <a:ext uri="{FF2B5EF4-FFF2-40B4-BE49-F238E27FC236}">
                <a16:creationId xmlns:a16="http://schemas.microsoft.com/office/drawing/2014/main" xmlns="" id="{DBC3C8EB-2E78-470B-8276-DB9CF22B24B8}"/>
              </a:ext>
            </a:extLst>
          </p:cNvPr>
          <p:cNvSpPr/>
          <p:nvPr/>
        </p:nvSpPr>
        <p:spPr>
          <a:xfrm>
            <a:off x="766099" y="219962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E148980-2839-42DC-B5CB-714A967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491" y="2153926"/>
            <a:ext cx="4475963" cy="46171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9552" y="548680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ПОТЕНЦИАЛ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2020-2025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esktop_wide-1le6.jpg"/>
          <p:cNvPicPr>
            <a:picLocks noChangeAspect="1"/>
          </p:cNvPicPr>
          <p:nvPr/>
        </p:nvPicPr>
        <p:blipFill>
          <a:blip r:embed="rId3" cstate="print"/>
          <a:srcRect l="37990" r="37990"/>
          <a:stretch>
            <a:fillRect/>
          </a:stretch>
        </p:blipFill>
        <p:spPr>
          <a:xfrm>
            <a:off x="6411446" y="949370"/>
            <a:ext cx="2711542" cy="5908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170080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цель 3 - воспитание  гармонично развитой 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и социально ответственной личности 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724" y="946584"/>
            <a:ext cx="392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цель 1 - качество образования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0140" y="1328252"/>
            <a:ext cx="437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цель 2 - доступность образования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331640" y="249289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716016" y="249289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851920" y="249289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123728" y="249289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11446" y="3614649"/>
            <a:ext cx="2758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+mn-lt"/>
              </a:rPr>
              <a:t>Паспорт ГП    изменен 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+mn-lt"/>
              </a:rPr>
              <a:t>с 12 апреля     2019 г.</a:t>
            </a:r>
            <a:endParaRPr lang="ru-RU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3429000"/>
            <a:ext cx="5976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+mn-lt"/>
              </a:rPr>
              <a:t>Развитие среднего профессионального и дополнительного профессионального образования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+mn-lt"/>
              </a:rPr>
              <a:t>Развитие дошкольного и общего образования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+mn-lt"/>
              </a:rPr>
              <a:t>Развитие дополнительного образования детей и реализация мероприятий молодежной политики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+mn-lt"/>
              </a:rPr>
              <a:t>Совершенствование управления системой образования</a:t>
            </a:r>
            <a:endParaRPr lang="ru-RU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2996952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НАПРАВЛЕНИЯ ( подпрограммы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0997" y="100370"/>
            <a:ext cx="8069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основания разработки Программы развития: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РФ «Развитие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5553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«Кадровый потенциал»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(целевые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показатели)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86C7A273-3CB9-4824-ACDC-779053AF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85" y="1340768"/>
            <a:ext cx="8845235" cy="3979199"/>
          </a:xfrm>
        </p:spPr>
        <p:txBody>
          <a:bodyPr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руководителей и педагогов, прошедших  повышение квалификации  в области цифровых технологий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обучение  управленческих команд по разработке программ изменений в «своих организациях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педагогов, участвующих в проектах, конкурсах  инновационного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формата 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педагогов, повысивших квалификацию на основе платформы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«ИНТЕГРАЛ»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ментор-службы  для сопровождения педагогов  в  контексте  «национальной системы учительского роста»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10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dtspb.ru/wp-content/uploads/2020/08/logoti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dtspb.ru/wp-content/uploads/2020/08/logoti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 b="29784"/>
          <a:stretch/>
        </p:blipFill>
        <p:spPr bwMode="auto">
          <a:xfrm>
            <a:off x="207429" y="2636912"/>
            <a:ext cx="8891907" cy="317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01208"/>
            <a:ext cx="3574989" cy="143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1663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обучение административных команд всех школ района по вопросам организации учебного процесса с использованием электронного обучения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дистанционных образовательных технологий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9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C4D1A4-8D08-49D2-8E1C-B77FEB015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" r="3126" b="-4"/>
          <a:stretch/>
        </p:blipFill>
        <p:spPr>
          <a:xfrm>
            <a:off x="2114550" y="-40241"/>
            <a:ext cx="3951861" cy="2975079"/>
          </a:xfrm>
          <a:prstGeom prst="rect">
            <a:avLst/>
          </a:prstGeom>
        </p:spPr>
      </p:pic>
      <p:pic>
        <p:nvPicPr>
          <p:cNvPr id="3074" name="Picture 2" descr="http://gymnasium642.spb.ru/d/20161014_140532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0" r="16045" b="37416"/>
          <a:stretch/>
        </p:blipFill>
        <p:spPr bwMode="auto">
          <a:xfrm>
            <a:off x="6066411" y="-40241"/>
            <a:ext cx="3191396" cy="29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4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 r="6838" b="9026"/>
          <a:stretch/>
        </p:blipFill>
        <p:spPr bwMode="auto">
          <a:xfrm>
            <a:off x="0" y="2948231"/>
            <a:ext cx="7912320" cy="389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снимок экрана, монитор, сидит, экра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B7E5F79-591B-4830-ACDE-5E69601CAF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25797" b="-2"/>
          <a:stretch/>
        </p:blipFill>
        <p:spPr>
          <a:xfrm>
            <a:off x="5568036" y="2948231"/>
            <a:ext cx="3689771" cy="3894183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6042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903" y="98072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координатор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продвижения и реализации Программы развития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Координационный совет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инновационной политике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системы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60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08CD77B-8406-4254-8886-C7704702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8" y="3210352"/>
            <a:ext cx="7595070" cy="7920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«Образовательное пространство 2020-2025: </a:t>
            </a:r>
            <a:r>
              <a:rPr lang="ru-RU" sz="24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многообразие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возможностей» </a:t>
            </a:r>
            <a:endParaRPr lang="en-US" sz="2400" dirty="0"/>
          </a:p>
        </p:txBody>
      </p:sp>
      <p:pic>
        <p:nvPicPr>
          <p:cNvPr id="8" name="Рисунок 7" descr="C:\Users\kamelin_ka\Desktop\отчет главы 2019 - на фев 2020\фото к постеру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2" y="116632"/>
            <a:ext cx="8884920" cy="3093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365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Без имени-1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7762" y="142558"/>
            <a:ext cx="789037" cy="81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04964" y="6093296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D3A75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itchFamily="18" charset="0"/>
              </a:rPr>
              <a:t>25 августа 2020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7804" y="1484784"/>
            <a:ext cx="85689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ПЕДАГОГИЧЕСКИЙ СОВЕТ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на Васильевском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многообразие возможностей»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53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1C6A71F-72D9-4C02-B427-9DBEF7617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8978" b="7626"/>
          <a:stretch/>
        </p:blipFill>
        <p:spPr>
          <a:xfrm>
            <a:off x="393025" y="1052736"/>
            <a:ext cx="8352928" cy="5246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8546" y="388695"/>
            <a:ext cx="7781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основания разработки Программы развития</a:t>
            </a:r>
          </a:p>
        </p:txBody>
      </p:sp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7231" y="332656"/>
            <a:ext cx="80699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основания разработки Программы развития: </a:t>
            </a:r>
          </a:p>
          <a:p>
            <a:pPr algn="ctr"/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 </a:t>
            </a:r>
          </a:p>
          <a:p>
            <a:pPr algn="ctr"/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(Срок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01.01.2019 - 31.12.2024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проекты:</a:t>
            </a:r>
          </a:p>
        </p:txBody>
      </p:sp>
      <p:pic>
        <p:nvPicPr>
          <p:cNvPr id="10" name="Picture 4" descr="https://cdn.book24.ru/v2/ITD000000001083143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-28830584"/>
            <a:ext cx="24309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" r="50000" b="75105"/>
          <a:stretch/>
        </p:blipFill>
        <p:spPr bwMode="auto">
          <a:xfrm>
            <a:off x="593944" y="2492896"/>
            <a:ext cx="8069918" cy="20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44" b="76393"/>
          <a:stretch/>
        </p:blipFill>
        <p:spPr bwMode="auto">
          <a:xfrm>
            <a:off x="593944" y="4404905"/>
            <a:ext cx="8141926" cy="20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1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26" name="Номер слайда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B6CE4C4-8015-4585-8A8F-B7DA20669AD8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/>
              <a:t>7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1527" name="TextBox 3"/>
          <p:cNvSpPr txBox="1">
            <a:spLocks noChangeArrowheads="1"/>
          </p:cNvSpPr>
          <p:nvPr/>
        </p:nvSpPr>
        <p:spPr bwMode="auto">
          <a:xfrm>
            <a:off x="-53975" y="5638931"/>
            <a:ext cx="9202738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ts val="2880"/>
              </a:lnSpc>
            </a:pPr>
            <a:r>
              <a:rPr lang="ru-RU" alt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Всего в учреждениях образования </a:t>
            </a:r>
            <a:endParaRPr lang="ru-RU" altLang="ru-RU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lnSpc>
                <a:spcPts val="2880"/>
              </a:lnSpc>
            </a:pPr>
            <a:r>
              <a:rPr lang="ru-RU" alt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обучается</a:t>
            </a:r>
            <a:r>
              <a:rPr lang="ru-RU" alt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alt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воспитывается </a:t>
            </a:r>
          </a:p>
          <a:p>
            <a:pPr>
              <a:lnSpc>
                <a:spcPts val="2880"/>
              </a:lnSpc>
            </a:pPr>
            <a:r>
              <a:rPr lang="ru-RU" alt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26 369 детей</a:t>
            </a:r>
            <a:endParaRPr lang="ru-RU" alt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528" name="TextBox 3"/>
          <p:cNvSpPr txBox="1">
            <a:spLocks noChangeArrowheads="1"/>
          </p:cNvSpPr>
          <p:nvPr/>
        </p:nvSpPr>
        <p:spPr bwMode="auto">
          <a:xfrm>
            <a:off x="0" y="323096"/>
            <a:ext cx="914876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</a:rPr>
              <a:t>Контингент образовательных </a:t>
            </a:r>
            <a:endParaRPr lang="ru-RU" dirty="0" smtClean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учреждений </a:t>
            </a:r>
            <a:r>
              <a:rPr lang="ru-RU" dirty="0">
                <a:latin typeface="Times New Roman" panose="02020603050405020304" pitchFamily="18" charset="0"/>
              </a:rPr>
              <a:t>района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22294035"/>
              </p:ext>
            </p:extLst>
          </p:nvPr>
        </p:nvGraphicFramePr>
        <p:xfrm>
          <a:off x="588222" y="572403"/>
          <a:ext cx="8075240" cy="5110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7CF8-D416-4F2D-94C4-9E89FEEEE96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1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okolova\Desktop\Рисунок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6918" y="47667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918" y="270892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513" y="1265986"/>
            <a:ext cx="62668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«Потенциал» 2 смены в школах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в 6 ОУ наполняемость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 120%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«Потенциал» нехватки мест в ДОУ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&gt; 3000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 </a:t>
            </a:r>
          </a:p>
          <a:p>
            <a:pPr marL="342900" indent="-34290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«Потенциал» дефицита учителей математики и русского языка</a:t>
            </a:r>
          </a:p>
          <a:p>
            <a:pPr marL="342900" indent="-34290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4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«Догоняющие» форматы дополнительного образования</a:t>
            </a:r>
          </a:p>
          <a:p>
            <a:pPr marL="342900" indent="-342900">
              <a:buAutoNum type="arabicPeriod" startAt="4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4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Неразвитость педагогических технологий развития когнитивных способностей детей</a:t>
            </a:r>
          </a:p>
          <a:p>
            <a:pPr marL="342900" indent="-342900">
              <a:buAutoNum type="arabicPeriod" startAt="4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4"/>
            </a:pP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Трансформер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отчетностей: уменьшение отчетности – перешло на уровень региона – района …</a:t>
            </a:r>
          </a:p>
          <a:p>
            <a:pPr marL="342900" indent="-342900">
              <a:buAutoNum type="arabicPeriod" startAt="4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4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«Эффективный контракт» не эффективен…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448" y="596492"/>
            <a:ext cx="5170955" cy="42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Критически важные проблемы  2020: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https://vedtver.ru/upload/iblock/73c/73c3d218a6db3b82cd5ceb2a96c1bb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vedtver.ru/upload/iblock/73c/73c3d218a6db3b82cd5ceb2a96c1bbe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s://vedtver.ru/upload/iblock/73c/73c3d218a6db3b82cd5ceb2a96c1bbe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vedtver.ru/upload/iblock/73c/73c3d218a6db3b82cd5ceb2a96c1bbe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r="19002"/>
          <a:stretch/>
        </p:blipFill>
        <p:spPr bwMode="auto">
          <a:xfrm>
            <a:off x="6228184" y="7938"/>
            <a:ext cx="2915816" cy="700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3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okolova\Desktop\Рисунок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6918" y="476672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загруженности образовательных учреждений (фактическая наполняемость превышает нормативную)</a:t>
            </a:r>
            <a:endParaRPr lang="ru-RU" sz="2800" b="1" dirty="0"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918" y="270892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23935"/>
              </p:ext>
            </p:extLst>
          </p:nvPr>
        </p:nvGraphicFramePr>
        <p:xfrm>
          <a:off x="836938" y="2060848"/>
          <a:ext cx="7560840" cy="3145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19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4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72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Расчетная мощность (нормативная наполняемость), чел.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Фактическая наполняемость, чел.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Загруженность, 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Школы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14889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17500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118%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15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Детские сады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7528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8821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117%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4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1194</Words>
  <Application>Microsoft Office PowerPoint</Application>
  <PresentationFormat>Экран (4:3)</PresentationFormat>
  <Paragraphs>201</Paragraphs>
  <Slides>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Arvo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ДОШКОЛЬНОЕ ДЕТСТВО 2020-2025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ДОСТУПНОЕ КАЧЕСТВО   2020-2025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ПЕРЕВЕРНУТАЯ ШКОЛА  2020-2025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Спорт#Перезагрузка</vt:lpstr>
      <vt:lpstr>НЕФОРМАЛЬНОЕ ОБРАЗОВАНИЕ  2020-2025</vt:lpstr>
      <vt:lpstr>Презентация PowerPoint</vt:lpstr>
      <vt:lpstr>«ЕСТЕСТВЕННО- НАУЧНАЯ И ТЕХНИЧЕСКАЯ НАПРАВЛЕННОСТЬ дополнительного образования» </vt:lpstr>
      <vt:lpstr>Презентация PowerPoint</vt:lpstr>
      <vt:lpstr>«НАВИГАТОР неформального образования»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«Образовательное пространство 2020-2025:  многообразие возможностей»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Камелин Кирилл</dc:creator>
  <cp:lastModifiedBy>admin</cp:lastModifiedBy>
  <cp:revision>40</cp:revision>
  <cp:lastPrinted>2020-08-24T16:38:33Z</cp:lastPrinted>
  <dcterms:created xsi:type="dcterms:W3CDTF">2020-08-24T14:07:00Z</dcterms:created>
  <dcterms:modified xsi:type="dcterms:W3CDTF">2020-08-25T06:02:58Z</dcterms:modified>
</cp:coreProperties>
</file>